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91" r:id="rId3"/>
    <p:sldId id="283" r:id="rId4"/>
    <p:sldId id="284" r:id="rId5"/>
    <p:sldId id="290" r:id="rId6"/>
    <p:sldId id="270" r:id="rId7"/>
    <p:sldId id="286" r:id="rId8"/>
    <p:sldId id="285" r:id="rId9"/>
    <p:sldId id="287" r:id="rId10"/>
    <p:sldId id="289" r:id="rId11"/>
    <p:sldId id="288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07AD-26FA-4AB2-94AB-0E33620A2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10FFB-EF2E-40F6-AC36-CE3AC9D94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D6819-EA3F-4BC4-8007-0EFF250E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E280-FCB8-4191-9BF6-12964E2A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FFDC-93AF-4671-98E5-88433A99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1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CE04-BE91-40F0-B789-4D710409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6959F-CACB-4D18-8DA1-FF4F48EB1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91AB-B964-417E-97F9-94709D15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A6027-D4BD-4D43-A52B-B2F288D2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39D9C-149C-4414-879D-7E1FF793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CF1D07-620C-408A-82E7-BD5623CAB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45FAC-3084-4D71-B471-5D43B7502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20CBF-160F-4FBA-A7C5-48FBEAB1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0AF62-FAC8-4BEC-ADED-71CF70BD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EDA9E-E70E-4C4D-8C75-695E3F9B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78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31020" y="404486"/>
            <a:ext cx="10488537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4BE7BE7E-D0A3-4C69-90A0-7D32C3CFA425}" type="datetime4">
              <a:rPr lang="en-CA" smtClean="0"/>
              <a:t>August 6, 2020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1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88112" y="475061"/>
            <a:ext cx="4260222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8112" y="3607699"/>
            <a:ext cx="4260222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3394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4136" y="1241225"/>
            <a:ext cx="7000289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1B4D8D4D-B87B-48A5-A025-CA007AF2A285}" type="datetime4">
              <a:rPr lang="en-CA" smtClean="0"/>
              <a:t>August 6, 2020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3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DF7A-2571-4085-90C6-45422AA7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FB86-15A9-4908-8478-33B69BB52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3979D-627B-41D2-84F0-273BF850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FE94D-3CFC-4FE8-80ED-2E6DD1114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05DCD-E05E-491C-82C7-0E06E4D9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52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351F-C376-4D29-8968-9A9C1A50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914B7-0D37-4FFA-9F60-096CED7B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82062-F7B2-4E9A-84E1-D16B47F92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2D01E-AC59-4E37-8504-1593E9EB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B229B-BF44-4E34-B7D1-E9B96274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5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35BC-86FA-49EC-9F09-4E61EF7C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23CF7-9B33-489F-BFC2-B1B946766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5941D-7B9F-49A0-B420-8AB668B15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2368A-C24A-4DD7-8687-AE59A45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82823-7415-4447-947D-BD9B43714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3E56D-4011-4535-BA4B-63D94F51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9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12B4-F3B3-4291-B606-102B83B5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86AEA-9944-4D81-85F5-1C2F45713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F26C0-5D48-4BD3-802C-3CFF3DCCC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F11A52-7F80-4650-BDE5-654FA3190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434B7-86B1-453A-B3A3-618DFCF97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2A3FD-BFC1-43A9-9CEB-080F178F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494097-70DF-4DB5-B9C8-3418FBB8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C4D29-ED4C-46B0-A6EB-B874C97D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A5C67-E2F3-4900-A487-B452C96E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D8D374-BE7A-4D27-81C7-165E9CAD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5498F-71C0-4F0F-B854-C6FAEC93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3C8F2-5EC8-49CC-8DF6-1EE024A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5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73696E-6A09-4DEC-882C-2CD445E9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8261B-4E86-4F5F-A4C9-5236B9C6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A84F8-C615-42A0-96A5-D4A7B146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1DAE-6D41-448B-9E2C-0A87A70E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CBDD7-3B75-418E-9AF7-636BC4CA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7E8B3-B5DB-4030-85A2-F074FD6D5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FB381-7420-4B99-9676-C8CECA95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5FCD1-227E-4DEE-B2EA-C22E952D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5471D-CD45-40DC-B33D-05280EFA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9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87C3-7F49-4E51-AED9-062F5266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6B3AC-5575-4D30-941E-23443146F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E356B-58FF-4555-A47E-1B6B33CBC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6B017-C379-4276-9C4C-1AA05CCF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01859-5DF8-4F21-9E9F-EB893468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914DB-52B1-4B03-9B64-1F9D7913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5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9220C4-0496-4327-8181-2EF71FF0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88865-2841-45E5-AF80-DCD453D95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60158-9EB7-44B4-80CD-24B61D7A2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4A930-5190-48E8-8248-17DDA29976F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DFFDC-2A4D-4E18-A420-E508EAEB3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72065-19C8-4A88-BD0D-E8081A052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FBC75-8010-42D8-8068-DDB09F7B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8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QOneK/Ryerson-Data-Analytics-Final-Project-for-Kyuhwan-Kim" TargetMode="External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hyperlink" Target="http://blogs.henrico.k12.va.us/21/2012/01/18/explore-with-the-explorers/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0.jp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folder-explorer-files-documents-3d-150112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279" y="125835"/>
            <a:ext cx="4832059" cy="4161372"/>
          </a:xfrm>
        </p:spPr>
        <p:txBody>
          <a:bodyPr/>
          <a:lstStyle/>
          <a:p>
            <a:r>
              <a:rPr lang="en-US" dirty="0"/>
              <a:t>Prediction of </a:t>
            </a:r>
            <a:br>
              <a:rPr lang="en-US" dirty="0"/>
            </a:br>
            <a:r>
              <a:rPr lang="en-US" dirty="0"/>
              <a:t>Stock Market Using NLP </a:t>
            </a:r>
            <a:br>
              <a:rPr lang="en-US" dirty="0"/>
            </a:br>
            <a:r>
              <a:rPr lang="en-US" sz="2800" dirty="0"/>
              <a:t>(Natural Language Processing)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79" y="5121333"/>
            <a:ext cx="4454321" cy="1174166"/>
          </a:xfrm>
        </p:spPr>
        <p:txBody>
          <a:bodyPr/>
          <a:lstStyle/>
          <a:p>
            <a:r>
              <a:rPr lang="en-US" dirty="0"/>
              <a:t>Kyuhwan Kim    500292801</a:t>
            </a:r>
          </a:p>
          <a:p>
            <a:r>
              <a:rPr lang="en-US" dirty="0"/>
              <a:t>CKME 136 Final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47FE1-A2A9-47B4-9B9A-DC88913F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13" y="1149584"/>
            <a:ext cx="1567454" cy="1174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A444D-3132-4B40-9D4D-5B21467E0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45" y="125835"/>
            <a:ext cx="5740866" cy="3826287"/>
          </a:xfrm>
          <a:prstGeom prst="rect">
            <a:avLst/>
          </a:prstGeom>
          <a:effectLst>
            <a:glow rad="63500">
              <a:srgbClr val="00B0F0">
                <a:alpha val="40000"/>
              </a:srgbClr>
            </a:glow>
            <a:outerShdw blurRad="50800" dist="50800" dir="5400000" algn="ctr" rotWithShape="0">
              <a:schemeClr val="bg1"/>
            </a:outerShdw>
            <a:reflection blurRad="25400" stA="38000" endPos="75000" dist="1524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2675-D6A3-4DE3-BFDE-AEC43A63BCBA}"/>
              </a:ext>
            </a:extLst>
          </p:cNvPr>
          <p:cNvSpPr txBox="1"/>
          <p:nvPr/>
        </p:nvSpPr>
        <p:spPr>
          <a:xfrm>
            <a:off x="495300" y="5523750"/>
            <a:ext cx="135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August 2020</a:t>
            </a: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75565"/>
            <a:ext cx="10515600" cy="1325563"/>
          </a:xfrm>
        </p:spPr>
        <p:txBody>
          <a:bodyPr/>
          <a:lstStyle/>
          <a:p>
            <a:r>
              <a:rPr lang="en-CA" dirty="0"/>
              <a:t>Addendum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August 6, 2020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740E0D-534D-435F-B5C4-35614965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482" y="306956"/>
            <a:ext cx="5956336" cy="1173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43AE39-E04B-4C2F-A2CE-3C34C7979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482" y="1495981"/>
            <a:ext cx="5956336" cy="1173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83FB06-040A-470B-94A3-12D8E8A21F7F}"/>
              </a:ext>
            </a:extLst>
          </p:cNvPr>
          <p:cNvSpPr txBox="1"/>
          <p:nvPr/>
        </p:nvSpPr>
        <p:spPr>
          <a:xfrm>
            <a:off x="9956368" y="1783840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92542-1DFB-43E7-B706-5A0E406738F2}"/>
              </a:ext>
            </a:extLst>
          </p:cNvPr>
          <p:cNvSpPr txBox="1"/>
          <p:nvPr/>
        </p:nvSpPr>
        <p:spPr>
          <a:xfrm>
            <a:off x="9956368" y="709132"/>
            <a:ext cx="160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9009D-686F-455D-AF43-6A3A91F66347}"/>
              </a:ext>
            </a:extLst>
          </p:cNvPr>
          <p:cNvSpPr txBox="1"/>
          <p:nvPr/>
        </p:nvSpPr>
        <p:spPr>
          <a:xfrm>
            <a:off x="759355" y="1497386"/>
            <a:ext cx="280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SVR</a:t>
            </a:r>
          </a:p>
          <a:p>
            <a:pPr algn="ctr"/>
            <a:r>
              <a:rPr lang="en-US" dirty="0"/>
              <a:t>(Support Vector Regression)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294BB-E7FD-47AC-B576-52A4FE013DD2}"/>
              </a:ext>
            </a:extLst>
          </p:cNvPr>
          <p:cNvSpPr txBox="1"/>
          <p:nvPr/>
        </p:nvSpPr>
        <p:spPr>
          <a:xfrm>
            <a:off x="847713" y="4067953"/>
            <a:ext cx="2717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LSTM </a:t>
            </a:r>
          </a:p>
          <a:p>
            <a:pPr algn="ctr"/>
            <a:r>
              <a:rPr lang="en-US" dirty="0"/>
              <a:t>(Long Short Term Memory)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813D5A-27CC-4E65-9080-D3811F398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5" y="3226604"/>
            <a:ext cx="39052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1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 about NLP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AE493E-94A4-497E-93C0-7AB2255AD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Things needs closer inspection before conclusions can be drawn</a:t>
            </a:r>
          </a:p>
          <a:p>
            <a:endParaRPr lang="en-CA" dirty="0"/>
          </a:p>
          <a:p>
            <a:r>
              <a:rPr lang="en-CA" dirty="0"/>
              <a:t>Are we comparing the correct data against correct data?</a:t>
            </a:r>
          </a:p>
          <a:p>
            <a:pPr marL="0" indent="0">
              <a:buNone/>
            </a:pPr>
            <a:r>
              <a:rPr lang="en-CA" dirty="0"/>
              <a:t>(Was Reddit News and DJIA correct datasets to work with in the first place?)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Are there other tools that needs consideration?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August 6, 2020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9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9826" y="421265"/>
            <a:ext cx="9611798" cy="3907456"/>
          </a:xfrm>
        </p:spPr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Thank you for your attention: </a:t>
            </a:r>
            <a:br>
              <a:rPr lang="en-US" dirty="0"/>
            </a:br>
            <a:r>
              <a:rPr lang="en-US" sz="3200" dirty="0">
                <a:latin typeface="Franklin Gothic Medium" panose="020B0603020102020204" pitchFamily="34" charset="0"/>
              </a:rPr>
              <a:t>Dr. </a:t>
            </a:r>
            <a:r>
              <a:rPr lang="en-US" sz="3200" dirty="0" err="1">
                <a:latin typeface="Franklin Gothic Medium" panose="020B0603020102020204" pitchFamily="34" charset="0"/>
              </a:rPr>
              <a:t>Ceni</a:t>
            </a:r>
            <a:r>
              <a:rPr lang="en-US" sz="3200" dirty="0">
                <a:latin typeface="Franklin Gothic Medium" panose="020B0603020102020204" pitchFamily="34" charset="0"/>
              </a:rPr>
              <a:t> </a:t>
            </a:r>
            <a:r>
              <a:rPr lang="en-US" sz="3200" dirty="0" err="1">
                <a:latin typeface="Franklin Gothic Medium" panose="020B0603020102020204" pitchFamily="34" charset="0"/>
              </a:rPr>
              <a:t>Babaoglu</a:t>
            </a:r>
            <a:r>
              <a:rPr lang="en-US" sz="3200" dirty="0">
                <a:latin typeface="Franklin Gothic Medium" panose="020B0603020102020204" pitchFamily="34" charset="0"/>
              </a:rPr>
              <a:t> </a:t>
            </a:r>
            <a:br>
              <a:rPr lang="en-US" sz="3200" dirty="0">
                <a:latin typeface="Franklin Gothic Medium" panose="020B0603020102020204" pitchFamily="34" charset="0"/>
              </a:rPr>
            </a:br>
            <a:r>
              <a:rPr lang="en-US" sz="3200" dirty="0">
                <a:latin typeface="Franklin Gothic Medium" panose="020B0603020102020204" pitchFamily="34" charset="0"/>
              </a:rPr>
              <a:t>Dr. Karim El Mokhtari</a:t>
            </a:r>
            <a:br>
              <a:rPr lang="en-US" dirty="0"/>
            </a:br>
            <a:br>
              <a:rPr lang="en-US" dirty="0"/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What questions do you have?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CE97A-B830-453E-9383-B579CF39DB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111EA9-D607-406D-8A1C-BAE009823E29}" type="datetime4">
              <a:rPr lang="en-CA" smtClean="0"/>
              <a:t>August 6, 2020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5361E-E655-410A-9B03-A222C0DCB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8CD14-AD44-41D5-9C80-F58496F85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05" y="337606"/>
            <a:ext cx="1485101" cy="1287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C2997-11F8-4DAA-8F7D-BAFC4FE8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52" y="1819494"/>
            <a:ext cx="2647950" cy="1733550"/>
          </a:xfrm>
          <a:prstGeom prst="rect">
            <a:avLst/>
          </a:prstGeom>
        </p:spPr>
      </p:pic>
      <p:pic>
        <p:nvPicPr>
          <p:cNvPr id="1032" name="Picture 8" descr="Colourful helium balloons on white background | Free Vector">
            <a:extLst>
              <a:ext uri="{FF2B5EF4-FFF2-40B4-BE49-F238E27FC236}">
                <a16:creationId xmlns:a16="http://schemas.microsoft.com/office/drawing/2014/main" id="{D8954278-18E3-4607-BB7C-E48CAC11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92" y="496997"/>
            <a:ext cx="858107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D37D0A-80C3-4490-9722-2F98BE76548D}"/>
              </a:ext>
            </a:extLst>
          </p:cNvPr>
          <p:cNvSpPr/>
          <p:nvPr/>
        </p:nvSpPr>
        <p:spPr>
          <a:xfrm>
            <a:off x="6328095" y="48755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The codes and results can be found at </a:t>
            </a:r>
            <a:r>
              <a:rPr lang="en-US" dirty="0" err="1">
                <a:latin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</a:rPr>
              <a:t>:</a:t>
            </a:r>
            <a:endParaRPr lang="en-US" dirty="0">
              <a:effectLst/>
            </a:endParaRPr>
          </a:p>
          <a:p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https://github.com/QOneK/Ryerson-Data-Analytics-Final-Project-for-Kyuhwan-Kim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857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6DFFEF-B0B8-49A0-AC9B-E1F526C3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8478"/>
            <a:ext cx="5931218" cy="5245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979C7-E3B5-4ED1-8C5B-E06644E7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65" y="649977"/>
            <a:ext cx="5428467" cy="3305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DB342B-70BC-4B92-8F1D-D6D17B18C0D6}"/>
              </a:ext>
            </a:extLst>
          </p:cNvPr>
          <p:cNvSpPr txBox="1"/>
          <p:nvPr/>
        </p:nvSpPr>
        <p:spPr>
          <a:xfrm>
            <a:off x="363565" y="3965713"/>
            <a:ext cx="6092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https://www.techleer.com/articles/315-python-overtakes-r-as-the-most-preferred-analytics-machine-learning-language/</a:t>
            </a:r>
          </a:p>
        </p:txBody>
      </p:sp>
    </p:spTree>
    <p:extLst>
      <p:ext uri="{BB962C8B-B14F-4D97-AF65-F5344CB8AC3E}">
        <p14:creationId xmlns:p14="http://schemas.microsoft.com/office/powerpoint/2010/main" val="176305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2D2651-3DEA-45F7-BADA-6860550C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77" y="266981"/>
            <a:ext cx="10500668" cy="990247"/>
          </a:xfrm>
        </p:spPr>
        <p:txBody>
          <a:bodyPr/>
          <a:lstStyle/>
          <a:p>
            <a:r>
              <a:rPr lang="en-CA" dirty="0"/>
              <a:t>Steps taken towards the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5187-8FB9-4E08-ABA4-6C27F719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1006E5E-F306-40CD-9D28-129E61F04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B5D4C9-475B-4CF8-8445-A7625EB5EE9B}" type="datetime4">
              <a:rPr lang="en-CA" smtClean="0"/>
              <a:t>August 6, 2020</a:t>
            </a:fld>
            <a:r>
              <a:rPr lang="en-CA"/>
              <a:t>  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2D935-E66F-4926-910A-5F137C11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701" y="4197246"/>
            <a:ext cx="2109722" cy="153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5C1E4-D0BD-448D-A82F-ACA0E5D4A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06" y="1597468"/>
            <a:ext cx="2354989" cy="128531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F0F8862-E199-4311-9984-489E870B1A97}"/>
              </a:ext>
            </a:extLst>
          </p:cNvPr>
          <p:cNvSpPr/>
          <p:nvPr/>
        </p:nvSpPr>
        <p:spPr>
          <a:xfrm>
            <a:off x="2488517" y="1922566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DFB959-DBF4-4FA4-B1A4-69D3B754D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5830" y="1597468"/>
            <a:ext cx="1521108" cy="12165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3F2D729-EB66-40FD-9AA4-9396EA2A0B31}"/>
              </a:ext>
            </a:extLst>
          </p:cNvPr>
          <p:cNvSpPr txBox="1"/>
          <p:nvPr/>
        </p:nvSpPr>
        <p:spPr>
          <a:xfrm>
            <a:off x="695761" y="1228136"/>
            <a:ext cx="174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Explore the Data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AD41AEC-D106-43EC-903B-D8BDD947F1E7}"/>
              </a:ext>
            </a:extLst>
          </p:cNvPr>
          <p:cNvSpPr/>
          <p:nvPr/>
        </p:nvSpPr>
        <p:spPr>
          <a:xfrm>
            <a:off x="5804011" y="2037333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D9A985-670F-4E9A-8A2C-909629CF4831}"/>
              </a:ext>
            </a:extLst>
          </p:cNvPr>
          <p:cNvSpPr txBox="1"/>
          <p:nvPr/>
        </p:nvSpPr>
        <p:spPr>
          <a:xfrm>
            <a:off x="3103927" y="1228136"/>
            <a:ext cx="287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‘Clean’ and Prepare the Data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F4839E2-1737-43F6-8DE4-FF18D3667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937" y="1570731"/>
            <a:ext cx="1668608" cy="13937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953A6C-0B2A-4A83-A578-F04E6815803A}"/>
              </a:ext>
            </a:extLst>
          </p:cNvPr>
          <p:cNvSpPr txBox="1"/>
          <p:nvPr/>
        </p:nvSpPr>
        <p:spPr>
          <a:xfrm>
            <a:off x="6711786" y="1188124"/>
            <a:ext cx="14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the Data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4B16ACC-6369-4C1D-9D6B-B5868FEBB7F9}"/>
              </a:ext>
            </a:extLst>
          </p:cNvPr>
          <p:cNvSpPr/>
          <p:nvPr/>
        </p:nvSpPr>
        <p:spPr>
          <a:xfrm>
            <a:off x="8608267" y="2064164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8D2A9D-C89B-468B-A52C-346C854D957F}"/>
              </a:ext>
            </a:extLst>
          </p:cNvPr>
          <p:cNvSpPr txBox="1"/>
          <p:nvPr/>
        </p:nvSpPr>
        <p:spPr>
          <a:xfrm>
            <a:off x="9747324" y="3853121"/>
            <a:ext cx="167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the Model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9BC3725-5FF4-45AE-BCAC-0BD7B7759966}"/>
              </a:ext>
            </a:extLst>
          </p:cNvPr>
          <p:cNvSpPr/>
          <p:nvPr/>
        </p:nvSpPr>
        <p:spPr>
          <a:xfrm rot="5400000">
            <a:off x="10284543" y="3307087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12 Different Types of Brick Laying Tools">
            <a:extLst>
              <a:ext uri="{FF2B5EF4-FFF2-40B4-BE49-F238E27FC236}">
                <a16:creationId xmlns:a16="http://schemas.microsoft.com/office/drawing/2014/main" id="{1E10F96E-9387-4D4F-A7C1-788D1AC4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01" y="1650470"/>
            <a:ext cx="2083094" cy="139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061E2A3-4AC9-495B-A8EE-7D2DB52A24BA}"/>
              </a:ext>
            </a:extLst>
          </p:cNvPr>
          <p:cNvSpPr txBox="1"/>
          <p:nvPr/>
        </p:nvSpPr>
        <p:spPr>
          <a:xfrm>
            <a:off x="9749357" y="121880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the Model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5DAEAED-0140-4F62-8861-8EFF3C3CE448}"/>
              </a:ext>
            </a:extLst>
          </p:cNvPr>
          <p:cNvSpPr/>
          <p:nvPr/>
        </p:nvSpPr>
        <p:spPr>
          <a:xfrm rot="10800000">
            <a:off x="8837340" y="4680375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FCB3605-2864-4727-9E93-A037184962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41" y="4278978"/>
            <a:ext cx="2081798" cy="138534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085288E-8FF5-47DF-89B8-0DD6C6D06E5A}"/>
              </a:ext>
            </a:extLst>
          </p:cNvPr>
          <p:cNvSpPr txBox="1"/>
          <p:nvPr/>
        </p:nvSpPr>
        <p:spPr>
          <a:xfrm>
            <a:off x="6870186" y="3827914"/>
            <a:ext cx="15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the Model</a:t>
            </a:r>
          </a:p>
        </p:txBody>
      </p:sp>
      <p:pic>
        <p:nvPicPr>
          <p:cNvPr id="4102" name="Picture 6" descr="WP7 Project Validation">
            <a:extLst>
              <a:ext uri="{FF2B5EF4-FFF2-40B4-BE49-F238E27FC236}">
                <a16:creationId xmlns:a16="http://schemas.microsoft.com/office/drawing/2014/main" id="{676A4710-A73D-4C21-A424-6440AA6B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91" y="3703868"/>
            <a:ext cx="1408255" cy="140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E7DC341B-9798-4223-9D24-F43F400CD224}"/>
              </a:ext>
            </a:extLst>
          </p:cNvPr>
          <p:cNvSpPr/>
          <p:nvPr/>
        </p:nvSpPr>
        <p:spPr>
          <a:xfrm rot="10800000">
            <a:off x="5745701" y="4670629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Icon Free Download Png - Confusion Symbol, Transparent Png - kindpng">
            <a:extLst>
              <a:ext uri="{FF2B5EF4-FFF2-40B4-BE49-F238E27FC236}">
                <a16:creationId xmlns:a16="http://schemas.microsoft.com/office/drawing/2014/main" id="{59B0FFCD-FBD0-4FE1-A797-949EDE73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14" y="4953826"/>
            <a:ext cx="667305" cy="74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ceiver Operating Characteristic (ROC) Curve: Definition, Example ...">
            <a:extLst>
              <a:ext uri="{FF2B5EF4-FFF2-40B4-BE49-F238E27FC236}">
                <a16:creationId xmlns:a16="http://schemas.microsoft.com/office/drawing/2014/main" id="{22AA131E-1F1F-4C60-8E64-B6B3C1920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674" y="4971649"/>
            <a:ext cx="1125364" cy="8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8A637D-3135-4A7D-99BE-875BDB5592EF}"/>
              </a:ext>
            </a:extLst>
          </p:cNvPr>
          <p:cNvSpPr txBox="1"/>
          <p:nvPr/>
        </p:nvSpPr>
        <p:spPr>
          <a:xfrm>
            <a:off x="3932126" y="3641770"/>
            <a:ext cx="196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Validate the Model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18D1134D-EF96-40CC-A584-91D8100AF6B3}"/>
              </a:ext>
            </a:extLst>
          </p:cNvPr>
          <p:cNvSpPr/>
          <p:nvPr/>
        </p:nvSpPr>
        <p:spPr>
          <a:xfrm rot="10800000">
            <a:off x="2983848" y="4510641"/>
            <a:ext cx="615410" cy="2831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702F34-ACD8-4F20-B948-BA8151D9BFDC}"/>
              </a:ext>
            </a:extLst>
          </p:cNvPr>
          <p:cNvSpPr txBox="1"/>
          <p:nvPr/>
        </p:nvSpPr>
        <p:spPr>
          <a:xfrm>
            <a:off x="583259" y="3511399"/>
            <a:ext cx="209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 the Findings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B6183CC-A8E6-46E6-8845-7782141B97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3" y="3785025"/>
            <a:ext cx="2552700" cy="1790700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AC2B42CB-B543-46DC-866D-2F933A59545B}"/>
              </a:ext>
            </a:extLst>
          </p:cNvPr>
          <p:cNvSpPr/>
          <p:nvPr/>
        </p:nvSpPr>
        <p:spPr>
          <a:xfrm rot="19636062">
            <a:off x="5717842" y="3177746"/>
            <a:ext cx="787747" cy="272702"/>
          </a:xfrm>
          <a:prstGeom prst="rightArrow">
            <a:avLst>
              <a:gd name="adj1" fmla="val 50000"/>
              <a:gd name="adj2" fmla="val 746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2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 descr="Résultat de recherche d'images pour &quot;python logo&quot; | Python ...">
            <a:extLst>
              <a:ext uri="{FF2B5EF4-FFF2-40B4-BE49-F238E27FC236}">
                <a16:creationId xmlns:a16="http://schemas.microsoft.com/office/drawing/2014/main" id="{E373C384-B234-4826-9A6D-67F1F017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31" y="363195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F2D2651-3DEA-45F7-BADA-6860550C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77" y="266981"/>
            <a:ext cx="10500668" cy="990247"/>
          </a:xfrm>
        </p:spPr>
        <p:txBody>
          <a:bodyPr/>
          <a:lstStyle/>
          <a:p>
            <a:r>
              <a:rPr lang="en-CA" dirty="0"/>
              <a:t>Tools Used for Data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5187-8FB9-4E08-ABA4-6C27F719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1006E5E-F306-40CD-9D28-129E61F04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B5D4C9-475B-4CF8-8445-A7625EB5EE9B}" type="datetime4">
              <a:rPr lang="en-CA" smtClean="0"/>
              <a:t>August 6, 2020</a:t>
            </a:fld>
            <a:r>
              <a:rPr lang="en-CA"/>
              <a:t>     |</a:t>
            </a:r>
            <a:endParaRPr lang="en-US" dirty="0"/>
          </a:p>
        </p:txBody>
      </p:sp>
      <p:pic>
        <p:nvPicPr>
          <p:cNvPr id="3074" name="Picture 2" descr="Kaggle Kernels Tutorials - Beginner Guide to Improve Your Skills">
            <a:extLst>
              <a:ext uri="{FF2B5EF4-FFF2-40B4-BE49-F238E27FC236}">
                <a16:creationId xmlns:a16="http://schemas.microsoft.com/office/drawing/2014/main" id="{BA7ECE1B-65AC-4594-8A09-E8AD443A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7" y="1264191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Complete guide to Google Colab for Deep Learning">
            <a:extLst>
              <a:ext uri="{FF2B5EF4-FFF2-40B4-BE49-F238E27FC236}">
                <a16:creationId xmlns:a16="http://schemas.microsoft.com/office/drawing/2014/main" id="{C61DB738-DD42-4A36-AAA9-9F7583BF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90" y="1613702"/>
            <a:ext cx="3584015" cy="159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ensorflow/tensorflow: An Open Source Machine Learning ...">
            <a:extLst>
              <a:ext uri="{FF2B5EF4-FFF2-40B4-BE49-F238E27FC236}">
                <a16:creationId xmlns:a16="http://schemas.microsoft.com/office/drawing/2014/main" id="{4B93511E-C526-40ED-A4C1-3CD1EABD1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09" y="982641"/>
            <a:ext cx="2157105" cy="121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oject Jupyter - Wikipedia">
            <a:extLst>
              <a:ext uri="{FF2B5EF4-FFF2-40B4-BE49-F238E27FC236}">
                <a16:creationId xmlns:a16="http://schemas.microsoft.com/office/drawing/2014/main" id="{CE370E06-A85F-44E2-BDC2-5C9F39CD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786" y="1209816"/>
            <a:ext cx="929867" cy="108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and tool - Free construction and tools icons">
            <a:extLst>
              <a:ext uri="{FF2B5EF4-FFF2-40B4-BE49-F238E27FC236}">
                <a16:creationId xmlns:a16="http://schemas.microsoft.com/office/drawing/2014/main" id="{B4DFC525-5077-492B-8FD9-EACBAEE8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27" y="203669"/>
            <a:ext cx="741901" cy="74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Hub Logos and Usage · GitHub">
            <a:extLst>
              <a:ext uri="{FF2B5EF4-FFF2-40B4-BE49-F238E27FC236}">
                <a16:creationId xmlns:a16="http://schemas.microsoft.com/office/drawing/2014/main" id="{71B030B9-805F-4505-B3A3-3A0C6235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6" y="2828058"/>
            <a:ext cx="1430453" cy="14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andas - Python Data Analysis Library">
            <a:extLst>
              <a:ext uri="{FF2B5EF4-FFF2-40B4-BE49-F238E27FC236}">
                <a16:creationId xmlns:a16="http://schemas.microsoft.com/office/drawing/2014/main" id="{132A4283-6273-437C-98D5-2D8A4019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962" y="3125103"/>
            <a:ext cx="1430453" cy="101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scikit-learn - Wikipedia">
            <a:extLst>
              <a:ext uri="{FF2B5EF4-FFF2-40B4-BE49-F238E27FC236}">
                <a16:creationId xmlns:a16="http://schemas.microsoft.com/office/drawing/2014/main" id="{E34480AF-852D-47D9-BD75-D40234F8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69" y="4717904"/>
            <a:ext cx="1781438" cy="9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Plotting with Matplotlib - Janmeppe.com">
            <a:extLst>
              <a:ext uri="{FF2B5EF4-FFF2-40B4-BE49-F238E27FC236}">
                <a16:creationId xmlns:a16="http://schemas.microsoft.com/office/drawing/2014/main" id="{21996399-D5F3-4B55-9878-2CEE8BC2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38" y="3125103"/>
            <a:ext cx="2506385" cy="11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NumPy logo refresh · Issue #37 · numpy/numpy.org · GitHub">
            <a:extLst>
              <a:ext uri="{FF2B5EF4-FFF2-40B4-BE49-F238E27FC236}">
                <a16:creationId xmlns:a16="http://schemas.microsoft.com/office/drawing/2014/main" id="{2FEF1C5A-4CB2-4321-92BD-F62BD70A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715" y="4448129"/>
            <a:ext cx="1500535" cy="150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66CDD29A-E4FD-463D-A5D8-C64FDFA3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464" y="1470496"/>
            <a:ext cx="1395737" cy="139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10% Off For July 2020 | Codecademy Discount Codes | Trusted Reviews">
            <a:extLst>
              <a:ext uri="{FF2B5EF4-FFF2-40B4-BE49-F238E27FC236}">
                <a16:creationId xmlns:a16="http://schemas.microsoft.com/office/drawing/2014/main" id="{ACD0A5F4-2D48-4B6B-8519-68828FE08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414" y="4836372"/>
            <a:ext cx="1799040" cy="94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Learn R, Python &amp; Data Science Online">
            <a:extLst>
              <a:ext uri="{FF2B5EF4-FFF2-40B4-BE49-F238E27FC236}">
                <a16:creationId xmlns:a16="http://schemas.microsoft.com/office/drawing/2014/main" id="{032745EA-6CD9-45C6-A7DC-0692D4D0A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813" y="4815487"/>
            <a:ext cx="1910989" cy="10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YouTube launches a new logo design | Creative Bloq">
            <a:extLst>
              <a:ext uri="{FF2B5EF4-FFF2-40B4-BE49-F238E27FC236}">
                <a16:creationId xmlns:a16="http://schemas.microsoft.com/office/drawing/2014/main" id="{BA79EA5C-F277-465B-9170-8D2272AA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372" y="3419266"/>
            <a:ext cx="2093922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Medium - Solstice™ Community Solar">
            <a:extLst>
              <a:ext uri="{FF2B5EF4-FFF2-40B4-BE49-F238E27FC236}">
                <a16:creationId xmlns:a16="http://schemas.microsoft.com/office/drawing/2014/main" id="{6A3BE4AC-FFA4-49AE-A05C-AD6EF1044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03" y="3499812"/>
            <a:ext cx="1927218" cy="96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47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2D2651-3DEA-45F7-BADA-6860550C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77" y="266981"/>
            <a:ext cx="10500668" cy="990247"/>
          </a:xfrm>
        </p:spPr>
        <p:txBody>
          <a:bodyPr/>
          <a:lstStyle/>
          <a:p>
            <a:r>
              <a:rPr lang="en-CA" dirty="0"/>
              <a:t>About the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5187-8FB9-4E08-ABA4-6C27F719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1006E5E-F306-40CD-9D28-129E61F04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B5D4C9-475B-4CF8-8445-A7625EB5EE9B}" type="datetime4">
              <a:rPr lang="en-CA" smtClean="0"/>
              <a:t>August 6, 2020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DE3B37-BC48-4654-BF78-6D0547623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09" y="1257228"/>
            <a:ext cx="1067176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algun Gothic" panose="020B0503020000020004" pitchFamily="34" charset="-127"/>
                <a:cs typeface="Courier New" panose="02070309020205020404" pitchFamily="49" charset="0"/>
              </a:rPr>
              <a:t>Sun, J. (2016, August). Daily News for Stock Market Prediction, Version 1. Retrieved [June 04, 2020] from https://www.kaggle.com/aaron7sun/stocknews.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MR1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383E7-9D9A-43AE-818F-95E05801A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5034" y="1968340"/>
            <a:ext cx="787660" cy="605892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8044624C-0EDD-45E7-9105-43F6CF684FC1}"/>
              </a:ext>
            </a:extLst>
          </p:cNvPr>
          <p:cNvSpPr/>
          <p:nvPr/>
        </p:nvSpPr>
        <p:spPr>
          <a:xfrm>
            <a:off x="1648314" y="2873805"/>
            <a:ext cx="243281" cy="377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E968CD-569E-48B7-BA8F-0F17A45E5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7225" y="1912674"/>
            <a:ext cx="787660" cy="605892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79BAFBF2-8D6F-4117-8EA2-8D0EAC202D90}"/>
              </a:ext>
            </a:extLst>
          </p:cNvPr>
          <p:cNvSpPr/>
          <p:nvPr/>
        </p:nvSpPr>
        <p:spPr>
          <a:xfrm>
            <a:off x="5759414" y="2867896"/>
            <a:ext cx="243281" cy="377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78AD0-0448-4164-A44B-52FC793C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6191" y="1918582"/>
            <a:ext cx="787660" cy="605892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E4A76552-5806-440C-ABC0-A22FE01081F0}"/>
              </a:ext>
            </a:extLst>
          </p:cNvPr>
          <p:cNvSpPr/>
          <p:nvPr/>
        </p:nvSpPr>
        <p:spPr>
          <a:xfrm>
            <a:off x="9938380" y="2823863"/>
            <a:ext cx="243281" cy="377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21859C-5504-4DB6-AA63-BF741E354B63}"/>
              </a:ext>
            </a:extLst>
          </p:cNvPr>
          <p:cNvSpPr txBox="1"/>
          <p:nvPr/>
        </p:nvSpPr>
        <p:spPr>
          <a:xfrm>
            <a:off x="1124908" y="2554742"/>
            <a:ext cx="1493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RedditNews.csv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6D2401-D9DC-4303-9D4B-C9A51FAAAEBF}"/>
              </a:ext>
            </a:extLst>
          </p:cNvPr>
          <p:cNvSpPr txBox="1"/>
          <p:nvPr/>
        </p:nvSpPr>
        <p:spPr>
          <a:xfrm>
            <a:off x="5209586" y="2518566"/>
            <a:ext cx="1493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DJIA_table.csv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0E8A82-EA1B-4A29-8A1E-4C083253EAD1}"/>
              </a:ext>
            </a:extLst>
          </p:cNvPr>
          <p:cNvSpPr txBox="1"/>
          <p:nvPr/>
        </p:nvSpPr>
        <p:spPr>
          <a:xfrm>
            <a:off x="8900433" y="2498042"/>
            <a:ext cx="235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Combined_News_DJIA.csv </a:t>
            </a:r>
            <a:endParaRPr lang="en-US" sz="1600" dirty="0">
              <a:effectLst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922EA8-0BC0-4159-AB5A-9267B0B4D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9" y="3330190"/>
            <a:ext cx="2529152" cy="25291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AA286C-466E-409F-BC30-5C6890ABC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855" y="3380985"/>
            <a:ext cx="3961117" cy="23958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140686-BFFD-4879-978F-4027C2BA3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2436" y="3305963"/>
            <a:ext cx="2812951" cy="25291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97758F9-A780-4DF0-BB9A-EE8B0B3D2466}"/>
              </a:ext>
            </a:extLst>
          </p:cNvPr>
          <p:cNvSpPr/>
          <p:nvPr/>
        </p:nvSpPr>
        <p:spPr>
          <a:xfrm>
            <a:off x="8294913" y="1770077"/>
            <a:ext cx="3442707" cy="426160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054147-ECD6-46F8-BE72-3A85BA4CF08A}"/>
              </a:ext>
            </a:extLst>
          </p:cNvPr>
          <p:cNvSpPr/>
          <p:nvPr/>
        </p:nvSpPr>
        <p:spPr>
          <a:xfrm>
            <a:off x="2553421" y="5896580"/>
            <a:ext cx="4957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Challenge Accepted!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2ABDF2-67E5-4D62-A44B-2BF0575DD1A3}"/>
              </a:ext>
            </a:extLst>
          </p:cNvPr>
          <p:cNvSpPr/>
          <p:nvPr/>
        </p:nvSpPr>
        <p:spPr>
          <a:xfrm>
            <a:off x="251670" y="1770076"/>
            <a:ext cx="7751010" cy="4166961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9001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4" y="95857"/>
            <a:ext cx="10515600" cy="1325563"/>
          </a:xfrm>
        </p:spPr>
        <p:txBody>
          <a:bodyPr/>
          <a:lstStyle/>
          <a:p>
            <a:r>
              <a:rPr lang="en-CA" dirty="0"/>
              <a:t>Problems with the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32145" y="6230769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August 6, 2020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00955" y="6230769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8CA2BF-6F0E-4881-8A65-5DC34394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74" y="4316003"/>
            <a:ext cx="5086233" cy="823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F7DFC0-6EB5-463E-9557-76964F2882B6}"/>
              </a:ext>
            </a:extLst>
          </p:cNvPr>
          <p:cNvSpPr txBox="1"/>
          <p:nvPr/>
        </p:nvSpPr>
        <p:spPr>
          <a:xfrm>
            <a:off x="4326563" y="3890808"/>
            <a:ext cx="76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after the data has been ‘cleaned’ there were still </a:t>
            </a:r>
            <a:r>
              <a:rPr lang="en-US" dirty="0">
                <a:solidFill>
                  <a:srgbClr val="FF0000"/>
                </a:solidFill>
              </a:rPr>
              <a:t>missing data </a:t>
            </a:r>
            <a:r>
              <a:rPr lang="en-US" dirty="0"/>
              <a:t>to deal with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05F0E-B1A9-4E93-8682-66A7540A02C9}"/>
              </a:ext>
            </a:extLst>
          </p:cNvPr>
          <p:cNvSpPr txBox="1"/>
          <p:nvPr/>
        </p:nvSpPr>
        <p:spPr>
          <a:xfrm>
            <a:off x="6599449" y="2219184"/>
            <a:ext cx="521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string was encased with b” &lt;text&gt; “ or b’ &lt;text&gt; ‘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8B77D-22A1-4DFB-8C59-5442F4842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3" y="1902207"/>
            <a:ext cx="2514688" cy="1645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B89218-FC9F-4F3C-942C-A2071D32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117" y="1902207"/>
            <a:ext cx="2509777" cy="16452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151331-C460-43EC-96CD-EDF9E857D6BD}"/>
              </a:ext>
            </a:extLst>
          </p:cNvPr>
          <p:cNvCxnSpPr/>
          <p:nvPr/>
        </p:nvCxnSpPr>
        <p:spPr>
          <a:xfrm>
            <a:off x="3007454" y="2691302"/>
            <a:ext cx="3775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A90B4B-77F3-4C05-AEC4-EFDF3B30A2AF}"/>
              </a:ext>
            </a:extLst>
          </p:cNvPr>
          <p:cNvSpPr txBox="1"/>
          <p:nvPr/>
        </p:nvSpPr>
        <p:spPr>
          <a:xfrm>
            <a:off x="210742" y="1559864"/>
            <a:ext cx="2709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Initially thought this was the data.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AF3E7-3A9A-479E-9A42-7779B7445AFF}"/>
              </a:ext>
            </a:extLst>
          </p:cNvPr>
          <p:cNvSpPr txBox="1"/>
          <p:nvPr/>
        </p:nvSpPr>
        <p:spPr>
          <a:xfrm>
            <a:off x="3646557" y="1559945"/>
            <a:ext cx="2288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But was supposed to be this!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CAF082-E582-4479-BC9C-19910789A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462" y="2665054"/>
            <a:ext cx="5153025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56BAED-80E4-451A-975C-4A4FC26B57AF}"/>
              </a:ext>
            </a:extLst>
          </p:cNvPr>
          <p:cNvSpPr txBox="1"/>
          <p:nvPr/>
        </p:nvSpPr>
        <p:spPr>
          <a:xfrm>
            <a:off x="1087366" y="4022860"/>
            <a:ext cx="2199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combine the data to prepare for machine learning?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26513C-4AD4-4739-873D-BA190A717984}"/>
              </a:ext>
            </a:extLst>
          </p:cNvPr>
          <p:cNvSpPr/>
          <p:nvPr/>
        </p:nvSpPr>
        <p:spPr>
          <a:xfrm>
            <a:off x="99969" y="1375794"/>
            <a:ext cx="6216941" cy="2317039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7B154E-045B-4AD9-B98E-13D7C2C5E3AE}"/>
              </a:ext>
            </a:extLst>
          </p:cNvPr>
          <p:cNvSpPr/>
          <p:nvPr/>
        </p:nvSpPr>
        <p:spPr>
          <a:xfrm>
            <a:off x="6525294" y="2219185"/>
            <a:ext cx="5336837" cy="114830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1B53B7-F5D3-48BC-BDAD-53A0BCEB3C68}"/>
              </a:ext>
            </a:extLst>
          </p:cNvPr>
          <p:cNvSpPr/>
          <p:nvPr/>
        </p:nvSpPr>
        <p:spPr>
          <a:xfrm>
            <a:off x="4326563" y="3835828"/>
            <a:ext cx="7533137" cy="1458973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122D3D-9443-499B-B15C-AB524311A81A}"/>
              </a:ext>
            </a:extLst>
          </p:cNvPr>
          <p:cNvSpPr/>
          <p:nvPr/>
        </p:nvSpPr>
        <p:spPr>
          <a:xfrm>
            <a:off x="951335" y="3925156"/>
            <a:ext cx="2199955" cy="137878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846D526-3031-4CC8-87A8-068762678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42615"/>
              </p:ext>
            </p:extLst>
          </p:nvPr>
        </p:nvGraphicFramePr>
        <p:xfrm>
          <a:off x="444405" y="5434733"/>
          <a:ext cx="863203" cy="948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732">
                  <a:extLst>
                    <a:ext uri="{9D8B030D-6E8A-4147-A177-3AD203B41FA5}">
                      <a16:colId xmlns:a16="http://schemas.microsoft.com/office/drawing/2014/main" val="133196073"/>
                    </a:ext>
                  </a:extLst>
                </a:gridCol>
                <a:gridCol w="456471">
                  <a:extLst>
                    <a:ext uri="{9D8B030D-6E8A-4147-A177-3AD203B41FA5}">
                      <a16:colId xmlns:a16="http://schemas.microsoft.com/office/drawing/2014/main" val="2467836735"/>
                    </a:ext>
                  </a:extLst>
                </a:gridCol>
              </a:tblGrid>
              <a:tr h="182245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 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News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1123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988267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4366F8C-39A3-413B-A0CB-E8A68CF27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056292"/>
              </p:ext>
            </p:extLst>
          </p:nvPr>
        </p:nvGraphicFramePr>
        <p:xfrm>
          <a:off x="1915575" y="5650110"/>
          <a:ext cx="9946556" cy="361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2595">
                  <a:extLst>
                    <a:ext uri="{9D8B030D-6E8A-4147-A177-3AD203B41FA5}">
                      <a16:colId xmlns:a16="http://schemas.microsoft.com/office/drawing/2014/main" val="3349384269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968837427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163369807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102124001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177215448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835458006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920283381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514401371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755331182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258832985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029464262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4004430481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468076118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742864345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446878597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781459954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1974556266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512253951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1276849487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754896449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1284616620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3942083395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924948830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790202319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2169454688"/>
                    </a:ext>
                  </a:extLst>
                </a:gridCol>
                <a:gridCol w="371566">
                  <a:extLst>
                    <a:ext uri="{9D8B030D-6E8A-4147-A177-3AD203B41FA5}">
                      <a16:colId xmlns:a16="http://schemas.microsoft.com/office/drawing/2014/main" val="888581772"/>
                    </a:ext>
                  </a:extLst>
                </a:gridCol>
                <a:gridCol w="214811">
                  <a:extLst>
                    <a:ext uri="{9D8B030D-6E8A-4147-A177-3AD203B41FA5}">
                      <a16:colId xmlns:a16="http://schemas.microsoft.com/office/drawing/2014/main" val="4152336056"/>
                    </a:ext>
                  </a:extLst>
                </a:gridCol>
              </a:tblGrid>
              <a:tr h="1549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6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Top 25 Reddit News Articles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62136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2121500"/>
                  </a:ext>
                </a:extLst>
              </a:tr>
            </a:tbl>
          </a:graphicData>
        </a:graphic>
      </p:graphicFrame>
      <p:sp>
        <p:nvSpPr>
          <p:cNvPr id="29" name="Arrow: Down 28">
            <a:extLst>
              <a:ext uri="{FF2B5EF4-FFF2-40B4-BE49-F238E27FC236}">
                <a16:creationId xmlns:a16="http://schemas.microsoft.com/office/drawing/2014/main" id="{5D6397DE-A983-4A19-B129-681F9DECFC55}"/>
              </a:ext>
            </a:extLst>
          </p:cNvPr>
          <p:cNvSpPr/>
          <p:nvPr/>
        </p:nvSpPr>
        <p:spPr>
          <a:xfrm rot="16200000">
            <a:off x="1456395" y="5682186"/>
            <a:ext cx="310393" cy="3487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6AF093-5AEA-4443-AC7B-49C47F88CEA0}"/>
              </a:ext>
            </a:extLst>
          </p:cNvPr>
          <p:cNvSpPr txBox="1"/>
          <p:nvPr/>
        </p:nvSpPr>
        <p:spPr>
          <a:xfrm>
            <a:off x="7812852" y="955605"/>
            <a:ext cx="4101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 not know how to code like an expert </a:t>
            </a:r>
          </a:p>
          <a:p>
            <a:r>
              <a:rPr lang="en-US" dirty="0"/>
              <a:t>and I do not know how to do </a:t>
            </a:r>
          </a:p>
          <a:p>
            <a:r>
              <a:rPr lang="en-US" dirty="0"/>
              <a:t>machine learning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74E451-24CA-4364-AABF-A660D0582037}"/>
              </a:ext>
            </a:extLst>
          </p:cNvPr>
          <p:cNvSpPr/>
          <p:nvPr/>
        </p:nvSpPr>
        <p:spPr>
          <a:xfrm>
            <a:off x="7766337" y="977265"/>
            <a:ext cx="4051273" cy="909971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029DF11-5E63-4DF8-B2B3-7AA54A79B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250" y="438079"/>
            <a:ext cx="1446584" cy="13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1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NLP and Text Preprocessing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AE493E-94A4-497E-93C0-7AB2255AD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241" y="2749492"/>
            <a:ext cx="4270695" cy="2747963"/>
          </a:xfrm>
        </p:spPr>
        <p:txBody>
          <a:bodyPr/>
          <a:lstStyle/>
          <a:p>
            <a:r>
              <a:rPr lang="en-CA" dirty="0"/>
              <a:t>Lowercase/Uppercase</a:t>
            </a:r>
          </a:p>
          <a:p>
            <a:r>
              <a:rPr lang="en-CA" dirty="0"/>
              <a:t>Stop Words</a:t>
            </a:r>
          </a:p>
          <a:p>
            <a:r>
              <a:rPr lang="en-CA" dirty="0"/>
              <a:t>Removing Punctuation</a:t>
            </a:r>
          </a:p>
          <a:p>
            <a:r>
              <a:rPr lang="en-CA" dirty="0"/>
              <a:t>Stemming/Lemmatization</a:t>
            </a:r>
          </a:p>
          <a:p>
            <a:r>
              <a:rPr lang="en-CA" dirty="0"/>
              <a:t>Removing Punctuations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August 6, 2020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1CB3EA-F75E-4055-A5EB-D7BD91FA1B9A}"/>
              </a:ext>
            </a:extLst>
          </p:cNvPr>
          <p:cNvSpPr/>
          <p:nvPr/>
        </p:nvSpPr>
        <p:spPr>
          <a:xfrm>
            <a:off x="1451966" y="2440973"/>
            <a:ext cx="3882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NLP?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CEE0B-D7F1-40B4-80B4-617B0D1EB5E1}"/>
              </a:ext>
            </a:extLst>
          </p:cNvPr>
          <p:cNvSpPr/>
          <p:nvPr/>
        </p:nvSpPr>
        <p:spPr>
          <a:xfrm>
            <a:off x="6287584" y="1758425"/>
            <a:ext cx="54100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Preprocessing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D29389-6AC5-4A24-8561-67F868750783}"/>
              </a:ext>
            </a:extLst>
          </p:cNvPr>
          <p:cNvSpPr/>
          <p:nvPr/>
        </p:nvSpPr>
        <p:spPr>
          <a:xfrm>
            <a:off x="1064064" y="4267274"/>
            <a:ext cx="47820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</a:t>
            </a:r>
            <a:r>
              <a:rPr lang="en-US" sz="5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</a:t>
            </a:r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TF-IDF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641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9" y="114015"/>
            <a:ext cx="10515600" cy="611002"/>
          </a:xfrm>
        </p:spPr>
        <p:txBody>
          <a:bodyPr>
            <a:normAutofit fontScale="90000"/>
          </a:bodyPr>
          <a:lstStyle/>
          <a:p>
            <a:r>
              <a:rPr lang="en-CA" dirty="0"/>
              <a:t>Confusion Matrix and its measurements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August 7, 2020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605B6-7E56-4A22-BC1E-EBA1CF242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" y="1530975"/>
            <a:ext cx="2574630" cy="13336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72371B-902E-433B-ACD2-67DB8EEC7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789123"/>
              </p:ext>
            </p:extLst>
          </p:nvPr>
        </p:nvGraphicFramePr>
        <p:xfrm>
          <a:off x="836720" y="4161529"/>
          <a:ext cx="1711325" cy="7409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39775">
                  <a:extLst>
                    <a:ext uri="{9D8B030D-6E8A-4147-A177-3AD203B41FA5}">
                      <a16:colId xmlns:a16="http://schemas.microsoft.com/office/drawing/2014/main" val="21062170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89617782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09916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Predicted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733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Actual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0224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232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167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8756738"/>
                  </a:ext>
                </a:extLst>
              </a:tr>
            </a:tbl>
          </a:graphicData>
        </a:graphic>
      </p:graphicFrame>
      <p:pic>
        <p:nvPicPr>
          <p:cNvPr id="6145" name="Picture 12">
            <a:extLst>
              <a:ext uri="{FF2B5EF4-FFF2-40B4-BE49-F238E27FC236}">
                <a16:creationId xmlns:a16="http://schemas.microsoft.com/office/drawing/2014/main" id="{5E0E9F99-13C4-4C35-A997-AAF3CA2C5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" y="5004134"/>
            <a:ext cx="2921103" cy="79433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862A6B9-15B6-4D60-83F3-D1D390240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991012"/>
              </p:ext>
            </p:extLst>
          </p:nvPr>
        </p:nvGraphicFramePr>
        <p:xfrm>
          <a:off x="4813327" y="4183169"/>
          <a:ext cx="1711325" cy="7409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39775">
                  <a:extLst>
                    <a:ext uri="{9D8B030D-6E8A-4147-A177-3AD203B41FA5}">
                      <a16:colId xmlns:a16="http://schemas.microsoft.com/office/drawing/2014/main" val="114780276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559236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782381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Predicted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185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Actual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532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58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75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91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102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054967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AE35B53-F679-48ED-B63B-CF8B75DF4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93653"/>
              </p:ext>
            </p:extLst>
          </p:nvPr>
        </p:nvGraphicFramePr>
        <p:xfrm>
          <a:off x="9123186" y="4183169"/>
          <a:ext cx="1711325" cy="7409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39775">
                  <a:extLst>
                    <a:ext uri="{9D8B030D-6E8A-4147-A177-3AD203B41FA5}">
                      <a16:colId xmlns:a16="http://schemas.microsoft.com/office/drawing/2014/main" val="13733887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1340716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89148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Predicted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051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 Actual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822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5254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151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42997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CE09A972-3025-4FB0-9B79-ADB45F970F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78507" y="5004134"/>
            <a:ext cx="3000682" cy="815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4A198D-D18F-4E08-A363-71BDA73AA91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68648" y="5004134"/>
            <a:ext cx="3000682" cy="815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31D074-C982-4075-A8CD-7221903A0775}"/>
              </a:ext>
            </a:extLst>
          </p:cNvPr>
          <p:cNvSpPr txBox="1"/>
          <p:nvPr/>
        </p:nvSpPr>
        <p:spPr>
          <a:xfrm>
            <a:off x="1359846" y="3767974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65F77F-9699-422C-BE2D-184780196B3D}"/>
              </a:ext>
            </a:extLst>
          </p:cNvPr>
          <p:cNvSpPr txBox="1"/>
          <p:nvPr/>
        </p:nvSpPr>
        <p:spPr>
          <a:xfrm>
            <a:off x="5333521" y="3792197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75417-1D00-43C4-A265-3AE90E4CD9AE}"/>
              </a:ext>
            </a:extLst>
          </p:cNvPr>
          <p:cNvSpPr txBox="1"/>
          <p:nvPr/>
        </p:nvSpPr>
        <p:spPr>
          <a:xfrm>
            <a:off x="9688924" y="3792197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6A2DFA-86EB-4B35-B79B-526BA8F80309}"/>
              </a:ext>
            </a:extLst>
          </p:cNvPr>
          <p:cNvSpPr/>
          <p:nvPr/>
        </p:nvSpPr>
        <p:spPr>
          <a:xfrm>
            <a:off x="10950970" y="4183169"/>
            <a:ext cx="930350" cy="611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Accuracy = 56.3%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49E65C-E9F8-495A-8482-0B9241033041}"/>
              </a:ext>
            </a:extLst>
          </p:cNvPr>
          <p:cNvSpPr/>
          <p:nvPr/>
        </p:nvSpPr>
        <p:spPr>
          <a:xfrm>
            <a:off x="2638729" y="4137306"/>
            <a:ext cx="930350" cy="611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Accuracy = 48.4%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94704-A668-413D-9EC6-F288285E9057}"/>
              </a:ext>
            </a:extLst>
          </p:cNvPr>
          <p:cNvSpPr/>
          <p:nvPr/>
        </p:nvSpPr>
        <p:spPr>
          <a:xfrm>
            <a:off x="6733467" y="4161529"/>
            <a:ext cx="930350" cy="611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Accuracy = 42.3%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22FB56-29EF-4A0E-B352-9B33EF3F7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834" y="717354"/>
            <a:ext cx="4936704" cy="29708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4D47D0-4606-4F58-9B18-9D22E7792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290" y="573942"/>
            <a:ext cx="3727506" cy="21812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E76BDF-D5CF-4D92-B0C4-D14D18DA1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82" y="2776863"/>
            <a:ext cx="2370121" cy="7035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5FB97C-EDC1-4BFD-AD46-C13ABEFE0332}"/>
              </a:ext>
            </a:extLst>
          </p:cNvPr>
          <p:cNvSpPr txBox="1"/>
          <p:nvPr/>
        </p:nvSpPr>
        <p:spPr>
          <a:xfrm>
            <a:off x="8068779" y="1710973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(Sensitivity)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B49BD-A8A1-40D9-B2C7-E9D0BBEA7B3C}"/>
              </a:ext>
            </a:extLst>
          </p:cNvPr>
          <p:cNvSpPr txBox="1"/>
          <p:nvPr/>
        </p:nvSpPr>
        <p:spPr>
          <a:xfrm>
            <a:off x="10201275" y="1791132"/>
            <a:ext cx="1821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(Sum of actual ‘positives’)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9E9E3-E4E5-4793-98D4-983C97D98092}"/>
              </a:ext>
            </a:extLst>
          </p:cNvPr>
          <p:cNvSpPr txBox="1"/>
          <p:nvPr/>
        </p:nvSpPr>
        <p:spPr>
          <a:xfrm>
            <a:off x="10113062" y="1157509"/>
            <a:ext cx="207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(Sum of predicted ‘positives’)</a:t>
            </a:r>
          </a:p>
        </p:txBody>
      </p:sp>
    </p:spTree>
    <p:extLst>
      <p:ext uri="{BB962C8B-B14F-4D97-AF65-F5344CB8AC3E}">
        <p14:creationId xmlns:p14="http://schemas.microsoft.com/office/powerpoint/2010/main" val="3741170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27" y="-245913"/>
            <a:ext cx="10515600" cy="1325563"/>
          </a:xfrm>
        </p:spPr>
        <p:txBody>
          <a:bodyPr/>
          <a:lstStyle/>
          <a:p>
            <a:r>
              <a:rPr lang="en-CA" dirty="0"/>
              <a:t>ROC Curves</a:t>
            </a:r>
            <a:br>
              <a:rPr lang="en-CA" dirty="0"/>
            </a:br>
            <a:r>
              <a:rPr lang="en-CA" sz="1400" dirty="0"/>
              <a:t>Receiver Operator Characteristics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168A5A-A516-41BB-9D52-7F203B5E4F54}" type="datetime4">
              <a:rPr lang="en-CA" smtClean="0"/>
              <a:pPr/>
              <a:t>August 6, 2020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497D35-93D5-5047-9160-8F9C97C9D01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146FF-23A2-49A2-91BF-C7693DF67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1" y="1098703"/>
            <a:ext cx="3152862" cy="2364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26CEF-9C21-4768-95A5-B7CD7A714E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7084" y="207385"/>
            <a:ext cx="2844165" cy="2141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58FD2-19E6-497A-9A3F-78D8D3C4FE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18180" y="3349701"/>
            <a:ext cx="2854960" cy="2160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7275FD-0680-4ABB-BC21-39F1F4CF22F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59065" y="1356680"/>
            <a:ext cx="2822575" cy="2167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34F3F-8460-47C8-A9AE-C37D24D2105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0411" y="3577539"/>
            <a:ext cx="2872105" cy="2183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36E2D6-D62B-4638-9557-98997FEB16F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000251" y="3604844"/>
            <a:ext cx="2851150" cy="2156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B550EF-C39B-419E-A68D-38CFE92F1366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816281" y="3618179"/>
            <a:ext cx="2854960" cy="2170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B70C62-0DDB-4768-A0A2-0AFFE4A82809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066487" y="557469"/>
            <a:ext cx="2843530" cy="2147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9CA84B-A7CF-4784-BC14-4D9328612533}"/>
              </a:ext>
            </a:extLst>
          </p:cNvPr>
          <p:cNvSpPr txBox="1"/>
          <p:nvPr/>
        </p:nvSpPr>
        <p:spPr>
          <a:xfrm>
            <a:off x="3821995" y="2335707"/>
            <a:ext cx="203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K-Nearest Neighbor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C6811-3C59-4443-A5E4-A2310987A745}"/>
              </a:ext>
            </a:extLst>
          </p:cNvPr>
          <p:cNvSpPr txBox="1"/>
          <p:nvPr/>
        </p:nvSpPr>
        <p:spPr>
          <a:xfrm>
            <a:off x="6849913" y="1006166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CCEE9-34C0-452D-B3E8-9E16940DD267}"/>
              </a:ext>
            </a:extLst>
          </p:cNvPr>
          <p:cNvSpPr txBox="1"/>
          <p:nvPr/>
        </p:nvSpPr>
        <p:spPr>
          <a:xfrm>
            <a:off x="9807821" y="265399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02EF5-38F3-4510-90EC-98344F84B5E0}"/>
              </a:ext>
            </a:extLst>
          </p:cNvPr>
          <p:cNvSpPr txBox="1"/>
          <p:nvPr/>
        </p:nvSpPr>
        <p:spPr>
          <a:xfrm>
            <a:off x="987878" y="5757519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AdaBoost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5264E3-037C-48F3-AAAB-A32FED69C49F}"/>
              </a:ext>
            </a:extLst>
          </p:cNvPr>
          <p:cNvSpPr txBox="1"/>
          <p:nvPr/>
        </p:nvSpPr>
        <p:spPr>
          <a:xfrm>
            <a:off x="3765120" y="5757519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C5CD11-6F3E-4BEF-9904-C7318C034BE0}"/>
              </a:ext>
            </a:extLst>
          </p:cNvPr>
          <p:cNvSpPr txBox="1"/>
          <p:nvPr/>
        </p:nvSpPr>
        <p:spPr>
          <a:xfrm>
            <a:off x="5913498" y="5757519"/>
            <a:ext cx="292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Vector Classification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F6BEAB-3CA8-44A7-9285-7520E4D6CBAD}"/>
              </a:ext>
            </a:extLst>
          </p:cNvPr>
          <p:cNvSpPr txBox="1"/>
          <p:nvPr/>
        </p:nvSpPr>
        <p:spPr>
          <a:xfrm>
            <a:off x="9920288" y="5488362"/>
            <a:ext cx="143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80F99-DA2D-499A-A58A-64B9E125B780}"/>
              </a:ext>
            </a:extLst>
          </p:cNvPr>
          <p:cNvSpPr txBox="1"/>
          <p:nvPr/>
        </p:nvSpPr>
        <p:spPr>
          <a:xfrm>
            <a:off x="6613786" y="168213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TPR = Sensitivity</a:t>
            </a:r>
          </a:p>
          <a:p>
            <a:r>
              <a:rPr lang="en-US" dirty="0"/>
              <a:t>FPR = 1 - Specificity</a:t>
            </a:r>
          </a:p>
        </p:txBody>
      </p:sp>
    </p:spTree>
    <p:extLst>
      <p:ext uri="{BB962C8B-B14F-4D97-AF65-F5344CB8AC3E}">
        <p14:creationId xmlns:p14="http://schemas.microsoft.com/office/powerpoint/2010/main" val="2179318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532</Words>
  <Application>Microsoft Office PowerPoint</Application>
  <PresentationFormat>Widescreen</PresentationFormat>
  <Paragraphs>164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 Unicode MS</vt:lpstr>
      <vt:lpstr>CMR10</vt:lpstr>
      <vt:lpstr>Arial</vt:lpstr>
      <vt:lpstr>Bookman Old Style</vt:lpstr>
      <vt:lpstr>Calibri</vt:lpstr>
      <vt:lpstr>Calibri Light</vt:lpstr>
      <vt:lpstr>Courier New</vt:lpstr>
      <vt:lpstr>Franklin Gothic Medium</vt:lpstr>
      <vt:lpstr>Office Theme</vt:lpstr>
      <vt:lpstr>Prediction of  Stock Market Using NLP  (Natural Language Processing)</vt:lpstr>
      <vt:lpstr>PowerPoint Presentation</vt:lpstr>
      <vt:lpstr>Steps taken towards the objective</vt:lpstr>
      <vt:lpstr>Tools Used for Data Analytics</vt:lpstr>
      <vt:lpstr>About the Dataset</vt:lpstr>
      <vt:lpstr>Problems with the data</vt:lpstr>
      <vt:lpstr>NLP and Text Preprocessing</vt:lpstr>
      <vt:lpstr>Confusion Matrix and its measurements</vt:lpstr>
      <vt:lpstr>ROC Curves Receiver Operator Characteristics</vt:lpstr>
      <vt:lpstr>Addendum</vt:lpstr>
      <vt:lpstr>Conclusion about NLP Project</vt:lpstr>
      <vt:lpstr>Thank you for your attention:  Dr. Ceni Babaoglu  Dr. Karim El Mokhtari  What questions do you have?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Kyuhwan Kim</dc:creator>
  <cp:lastModifiedBy>Kyuhwan Kim</cp:lastModifiedBy>
  <cp:revision>44</cp:revision>
  <dcterms:created xsi:type="dcterms:W3CDTF">2020-07-30T18:39:32Z</dcterms:created>
  <dcterms:modified xsi:type="dcterms:W3CDTF">2020-08-07T22:33:54Z</dcterms:modified>
</cp:coreProperties>
</file>